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22cb24bd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22cb24bd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22cb24bd2_1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22cb24bd2_1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22cb24bd2_1_1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22cb24bd2_1_1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22cb24bd2_1_2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22cb24bd2_1_2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23057f6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23057f6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23057f62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23057f62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1">
  <p:cSld name="AUTOLAYOUT_1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3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85" name="Google Shape;85;p13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3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">
  <p:cSld name="AUTOLAYOUT_2">
    <p:bg>
      <p:bgPr>
        <a:solidFill>
          <a:srgbClr val="FFFFFF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4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96" name="Google Shape;96;p14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4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2">
  <p:cSld name="AUTOLAYOUT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2">
            <a:alphaModFix/>
          </a:blip>
          <a:srcRect b="0" l="38684" r="0" t="0"/>
          <a:stretch/>
        </p:blipFill>
        <p:spPr>
          <a:xfrm>
            <a:off x="2291" y="343975"/>
            <a:ext cx="1272100" cy="31288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2">
            <a:alphaModFix/>
          </a:blip>
          <a:srcRect b="0" l="38684" r="0" t="0"/>
          <a:stretch/>
        </p:blipFill>
        <p:spPr>
          <a:xfrm>
            <a:off x="2291" y="1670719"/>
            <a:ext cx="1272100" cy="312880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>
            <p:ph type="ctrTitle"/>
          </p:nvPr>
        </p:nvSpPr>
        <p:spPr>
          <a:xfrm>
            <a:off x="1884750" y="959700"/>
            <a:ext cx="5374500" cy="312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8" name="Google Shape;10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Scheduling_(computing)" TargetMode="External"/><Relationship Id="rId4" Type="http://schemas.openxmlformats.org/officeDocument/2006/relationships/hyperlink" Target="https://en.wikipedia.org/wiki/Operating_system" TargetMode="External"/><Relationship Id="rId5" Type="http://schemas.openxmlformats.org/officeDocument/2006/relationships/hyperlink" Target="https://en.wikipedia.org/wiki/Process_(computing)" TargetMode="External"/><Relationship Id="rId6" Type="http://schemas.openxmlformats.org/officeDocument/2006/relationships/hyperlink" Target="https://en.wikipedia.org/wiki/Thread_(computing)#Multithreading" TargetMode="External"/><Relationship Id="rId7" Type="http://schemas.openxmlformats.org/officeDocument/2006/relationships/hyperlink" Target="https://en.wikipedia.org/wiki/Concurrent_computation" TargetMode="External"/><Relationship Id="rId8" Type="http://schemas.openxmlformats.org/officeDocument/2006/relationships/hyperlink" Target="https://en.wikipedia.org/wiki/Shared_memory_(interprocess_communication)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ctrTitle"/>
          </p:nvPr>
        </p:nvSpPr>
        <p:spPr>
          <a:xfrm>
            <a:off x="729450" y="1322450"/>
            <a:ext cx="7688100" cy="22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Concurrency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and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multithreading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/>
          <p:cNvPicPr preferRelativeResize="0"/>
          <p:nvPr/>
        </p:nvPicPr>
        <p:blipFill rotWithShape="1">
          <a:blip r:embed="rId3">
            <a:alphaModFix/>
          </a:blip>
          <a:srcRect b="0" l="16576" r="16583" t="0"/>
          <a:stretch/>
        </p:blipFill>
        <p:spPr>
          <a:xfrm>
            <a:off x="0" y="0"/>
            <a:ext cx="4280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When computers were VERY big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...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306125" y="545025"/>
            <a:ext cx="8346600" cy="5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3200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Modern CPU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6840" y="1094125"/>
            <a:ext cx="7632286" cy="389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4841" l="0" r="0" t="4841"/>
          <a:stretch/>
        </p:blipFill>
        <p:spPr>
          <a:xfrm>
            <a:off x="3047650" y="0"/>
            <a:ext cx="60963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Very very simplified 8086 CPU structure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185350" y="352000"/>
            <a:ext cx="8474700" cy="4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Process </a:t>
            </a:r>
            <a:r>
              <a:rPr b="0" lang="ru" sz="2400"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is currently executing program and </a:t>
            </a:r>
            <a:endParaRPr b="0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ru" sz="1800">
                <a:latin typeface="Arial"/>
                <a:ea typeface="Arial"/>
                <a:cs typeface="Arial"/>
                <a:sym typeface="Arial"/>
              </a:rPr>
              <a:t>and all 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program`s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 elements: address space, global variables, registers, stack, opened files and so on.</a:t>
            </a:r>
            <a:endParaRPr b="0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Thread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execution is the smallest sequence of programmed instructions that can be managed independently by a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 scheduler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which is typically a part of the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 operating system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implementation of threads and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 processes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differs between operating systems, but in most cases a thread is a component of a process.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Multiple threads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can exist within one process, executing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/>
              </a:rPr>
              <a:t> concurrently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sharing resources such as</a:t>
            </a:r>
            <a:r>
              <a:rPr b="0" lang="ru" sz="18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/>
              </a:rPr>
              <a:t> memory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while different processes do not share these resources.</a:t>
            </a:r>
            <a:endParaRPr b="0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Locks</a:t>
            </a:r>
            <a:r>
              <a:rPr b="0" lang="ru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mechanism that allows to keep shared objects in consistent state.</a:t>
            </a:r>
            <a:endParaRPr b="0"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185350" y="352000"/>
            <a:ext cx="8750100" cy="4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Thread safety</a:t>
            </a:r>
            <a:r>
              <a:rPr lang="ru"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property of multitask system to get access to shared objects and maintenance shared objects in consistent state.</a:t>
            </a:r>
            <a:endParaRPr b="0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Shared objects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 - objects to which can access multiple threads.</a:t>
            </a:r>
            <a:endParaRPr b="0"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Atomicity or atomic operations</a:t>
            </a:r>
            <a:r>
              <a:rPr b="0" lang="ru" sz="1800">
                <a:latin typeface="Arial"/>
                <a:ea typeface="Arial"/>
                <a:cs typeface="Arial"/>
                <a:sym typeface="Arial"/>
              </a:rPr>
              <a:t> -  operation which can be executed entirely or doesn`t executed at all. </a:t>
            </a:r>
            <a:endParaRPr b="0"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ctrTitle"/>
          </p:nvPr>
        </p:nvSpPr>
        <p:spPr>
          <a:xfrm>
            <a:off x="1884750" y="959700"/>
            <a:ext cx="5374500" cy="31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End of first lection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